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4" r:id="rId4"/>
    <p:sldId id="265" r:id="rId5"/>
    <p:sldId id="257" r:id="rId6"/>
    <p:sldId id="258" r:id="rId7"/>
    <p:sldId id="259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17A"/>
    <a:srgbClr val="FC4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2" autoAdjust="0"/>
  </p:normalViewPr>
  <p:slideViewPr>
    <p:cSldViewPr snapToGrid="0" snapToObjects="1">
      <p:cViewPr>
        <p:scale>
          <a:sx n="134" d="100"/>
          <a:sy n="134" d="100"/>
        </p:scale>
        <p:origin x="-80" y="-7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4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5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0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1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5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0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4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5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1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DF97-B18C-EA49-BCBD-FB9797C079E6}" type="datetimeFigureOut">
              <a:rPr lang="en-US" smtClean="0"/>
              <a:t>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2F349-7994-EA49-ACAD-AA0BE9D0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63" y="0"/>
            <a:ext cx="1800558" cy="12590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3330" y="1800436"/>
            <a:ext cx="3649381" cy="208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Descubre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Tendencias,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Encuentra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Tu Estilo</a:t>
            </a:r>
            <a:endParaRPr lang="en-US" sz="40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7463" y="3774963"/>
            <a:ext cx="2655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Presentación Comercial</a:t>
            </a:r>
            <a:endParaRPr lang="en-US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</p:spTree>
    <p:extLst>
      <p:ext uri="{BB962C8B-B14F-4D97-AF65-F5344CB8AC3E}">
        <p14:creationId xmlns:p14="http://schemas.microsoft.com/office/powerpoint/2010/main" val="368279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29" y="1119973"/>
            <a:ext cx="2783888" cy="3547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106" y="404257"/>
            <a:ext cx="23980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 err="1">
                <a:solidFill>
                  <a:srgbClr val="16617A"/>
                </a:solidFill>
                <a:latin typeface="CircularStd-Black"/>
                <a:cs typeface="CircularStd-Black"/>
              </a:rPr>
              <a:t>GIWER.cl</a:t>
            </a:r>
            <a:endParaRPr lang="en-US" sz="3600" dirty="0">
              <a:solidFill>
                <a:srgbClr val="16617A"/>
              </a:solidFill>
              <a:latin typeface="CircularStd-Black"/>
              <a:cs typeface="CircularStd-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7413" y="1369195"/>
            <a:ext cx="1067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  <a:latin typeface="CircularStd-Black"/>
                <a:cs typeface="CircularStd-Black"/>
              </a:rPr>
              <a:t>94%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6794" y="1601792"/>
            <a:ext cx="693020" cy="34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  <a:latin typeface="CircularStd-Book"/>
                <a:cs typeface="CircularStd-Book"/>
              </a:rPr>
              <a:t>Mobile </a:t>
            </a:r>
          </a:p>
          <a:p>
            <a:pPr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  <a:latin typeface="CircularStd-Book"/>
                <a:cs typeface="CircularStd-Book"/>
              </a:rPr>
              <a:t>y </a:t>
            </a:r>
            <a:r>
              <a:rPr lang="en-US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tablet</a:t>
            </a:r>
            <a:endParaRPr lang="en-US" sz="10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0333" y="3221121"/>
            <a:ext cx="1067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  <a:latin typeface="CircularStd-Black"/>
                <a:cs typeface="CircularStd-Black"/>
              </a:rPr>
              <a:t>6%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3874" y="3488994"/>
            <a:ext cx="693020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sv-SE" sz="1000" dirty="0">
                <a:solidFill>
                  <a:srgbClr val="FFFFFF"/>
                </a:solidFill>
                <a:latin typeface="CircularStd-Book"/>
                <a:cs typeface="CircularStd-Book"/>
              </a:rPr>
              <a:t>Desktop</a:t>
            </a:r>
            <a:endParaRPr lang="en-US" sz="10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915" y="527614"/>
            <a:ext cx="705430" cy="1074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893" y="956443"/>
            <a:ext cx="396241" cy="8255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856" y="1601792"/>
            <a:ext cx="36337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Más de 388 mil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sesiones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mensuales.</a:t>
            </a:r>
            <a:endParaRPr lang="es-ES_tradnl" sz="1400" dirty="0">
              <a:solidFill>
                <a:srgbClr val="000000"/>
              </a:solidFill>
              <a:latin typeface="CircularStd-Book"/>
              <a:cs typeface="CircularStd-Book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Más de 1.300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páginas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vistas.  </a:t>
            </a:r>
            <a:endParaRPr lang="es-ES_tradnl" sz="1400" dirty="0">
              <a:solidFill>
                <a:srgbClr val="000000"/>
              </a:solidFill>
              <a:latin typeface="CircularStd-Book"/>
              <a:cs typeface="CircularStd-Book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3,30 min.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t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iempo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de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permanencia.</a:t>
            </a:r>
            <a:endParaRPr lang="es-ES_tradnl" sz="1400" dirty="0">
              <a:solidFill>
                <a:srgbClr val="000000"/>
              </a:solidFill>
              <a:latin typeface="CircularStd-Book"/>
              <a:cs typeface="CircularStd-Book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$29.000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ticket promedio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compras. </a:t>
            </a:r>
            <a:endParaRPr lang="es-ES_tradnl" sz="1400" dirty="0">
              <a:solidFill>
                <a:srgbClr val="000000"/>
              </a:solidFill>
              <a:latin typeface="CircularStd-Book"/>
              <a:cs typeface="CircularStd-Book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Compran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zapatos, vestuario y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accesorios.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08856" y="2794732"/>
            <a:ext cx="3633786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  <a:latin typeface="CircularStd-Black"/>
                <a:cs typeface="CircularStd-Black"/>
              </a:rPr>
              <a:t>Perfil usuario </a:t>
            </a:r>
            <a:r>
              <a:rPr lang="es-ES_tradnl" dirty="0" err="1">
                <a:solidFill>
                  <a:srgbClr val="000000"/>
                </a:solidFill>
                <a:latin typeface="CircularStd-Black"/>
                <a:cs typeface="CircularStd-Black"/>
              </a:rPr>
              <a:t>Giwer</a:t>
            </a:r>
            <a:endParaRPr lang="es-ES_tradnl" dirty="0">
              <a:solidFill>
                <a:srgbClr val="000000"/>
              </a:solidFill>
              <a:latin typeface="CircularStd-Black"/>
              <a:cs typeface="CircularStd-Black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Buscan Moda </a:t>
            </a:r>
          </a:p>
          <a:p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25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a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34 años 25% </a:t>
            </a:r>
          </a:p>
          <a:p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35 a 44 años 22% </a:t>
            </a:r>
          </a:p>
          <a:p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45 a 54 años 21 % </a:t>
            </a:r>
          </a:p>
          <a:p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55 a 64 años 17,35%</a:t>
            </a:r>
          </a:p>
          <a:p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 18 a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24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años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55% </a:t>
            </a:r>
            <a:endParaRPr lang="es-ES_tradnl" sz="1400" dirty="0" smtClean="0">
              <a:solidFill>
                <a:srgbClr val="000000"/>
              </a:solidFill>
              <a:latin typeface="CircularStd-Book"/>
              <a:cs typeface="CircularStd-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6065" y="690979"/>
            <a:ext cx="1137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90%</a:t>
            </a:r>
            <a:endParaRPr lang="es-ES_tradnl" sz="3600" dirty="0" smtClean="0">
              <a:solidFill>
                <a:srgbClr val="000000"/>
              </a:solidFill>
              <a:latin typeface="CircularStd-Black"/>
              <a:cs typeface="CircularStd-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84809" y="545252"/>
            <a:ext cx="62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ircularStd-Black"/>
                <a:cs typeface="CircularStd-Black"/>
              </a:rPr>
              <a:t>10%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76144" y="966084"/>
            <a:ext cx="689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0000"/>
                </a:solidFill>
                <a:latin typeface="CircularStd-Black"/>
                <a:cs typeface="CircularStd-Black"/>
              </a:rPr>
              <a:t>32 mil </a:t>
            </a:r>
            <a:endParaRPr lang="es-ES_tradnl" sz="1400" dirty="0">
              <a:solidFill>
                <a:srgbClr val="000000"/>
              </a:solidFill>
              <a:latin typeface="CircularStd-Black"/>
              <a:cs typeface="CircularStd-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6144" y="1426778"/>
            <a:ext cx="808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0000"/>
                </a:solidFill>
                <a:latin typeface="CircularStd-Black"/>
                <a:cs typeface="CircularStd-Black"/>
              </a:rPr>
              <a:t>360 mil </a:t>
            </a:r>
            <a:endParaRPr lang="es-ES_tradnl" sz="1400" dirty="0">
              <a:solidFill>
                <a:srgbClr val="000000"/>
              </a:solidFill>
              <a:latin typeface="CircularStd-Black"/>
              <a:cs typeface="CircularStd-Blac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10" y="4779729"/>
            <a:ext cx="5257790" cy="2050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34561" y="4777648"/>
            <a:ext cx="40474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" dirty="0">
                <a:solidFill>
                  <a:schemeClr val="bg1"/>
                </a:solidFill>
              </a:rPr>
              <a:t>http://</a:t>
            </a:r>
            <a:r>
              <a:rPr lang="es-ES_tradnl" sz="600" dirty="0" err="1">
                <a:solidFill>
                  <a:schemeClr val="bg1"/>
                </a:solidFill>
              </a:rPr>
              <a:t>www.america-retail.com</a:t>
            </a:r>
            <a:r>
              <a:rPr lang="es-ES_tradnl" sz="600" dirty="0">
                <a:solidFill>
                  <a:schemeClr val="bg1"/>
                </a:solidFill>
              </a:rPr>
              <a:t>/estudios-consumidores/estudios-tendencias-del-e-commerce-para-el-2018/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2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8" y="-977123"/>
            <a:ext cx="9212682" cy="6889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0201" y="1687787"/>
            <a:ext cx="2398011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>
                <a:solidFill>
                  <a:srgbClr val="FFFFFF"/>
                </a:solidFill>
                <a:latin typeface="CircularStd-Black"/>
                <a:cs typeface="CircularStd-Black"/>
              </a:rPr>
              <a:t>ESPACIO</a:t>
            </a:r>
          </a:p>
          <a:p>
            <a:pPr>
              <a:lnSpc>
                <a:spcPct val="70000"/>
              </a:lnSpc>
            </a:pPr>
            <a:r>
              <a:rPr lang="en-US" sz="3600" dirty="0">
                <a:solidFill>
                  <a:srgbClr val="FFFFFF"/>
                </a:solidFill>
                <a:latin typeface="CircularStd-Black"/>
                <a:cs typeface="CircularStd-Black"/>
              </a:rPr>
              <a:t>GIWER</a:t>
            </a:r>
          </a:p>
        </p:txBody>
      </p:sp>
      <p:sp>
        <p:nvSpPr>
          <p:cNvPr id="4" name="Rectangle 3"/>
          <p:cNvSpPr/>
          <p:nvPr/>
        </p:nvSpPr>
        <p:spPr>
          <a:xfrm>
            <a:off x="745725" y="2583417"/>
            <a:ext cx="25948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- Puntos </a:t>
            </a:r>
            <a:r>
              <a:rPr lang="es-ES_tradnl" dirty="0">
                <a:solidFill>
                  <a:srgbClr val="FFFFFF"/>
                </a:solidFill>
                <a:latin typeface="CircularStd-Black"/>
                <a:cs typeface="CircularStd-Black"/>
              </a:rPr>
              <a:t>fijos en </a:t>
            </a:r>
            <a:r>
              <a:rPr lang="es-ES_tradnl" dirty="0" err="1">
                <a:solidFill>
                  <a:srgbClr val="FFFFFF"/>
                </a:solidFill>
                <a:latin typeface="CircularStd-Black"/>
                <a:cs typeface="CircularStd-Black"/>
              </a:rPr>
              <a:t>mall</a:t>
            </a:r>
            <a:r>
              <a:rPr lang="es-ES_tradnl" dirty="0">
                <a:solidFill>
                  <a:srgbClr val="FFFFFF"/>
                </a:solidFill>
                <a:latin typeface="CircularStd-Black"/>
                <a:cs typeface="CircularStd-Black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45725" y="2883499"/>
            <a:ext cx="25948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pl-P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- </a:t>
            </a:r>
            <a:r>
              <a:rPr lang="pl-PL" dirty="0" err="1" smtClean="0">
                <a:solidFill>
                  <a:srgbClr val="FFFFFF"/>
                </a:solidFill>
                <a:latin typeface="CircularStd-Black"/>
                <a:cs typeface="CircularStd-Black"/>
              </a:rPr>
              <a:t>Tiendas</a:t>
            </a:r>
            <a:r>
              <a:rPr lang="pl-P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 </a:t>
            </a:r>
            <a:r>
              <a:rPr lang="pl-PL" dirty="0">
                <a:solidFill>
                  <a:srgbClr val="FFFFFF"/>
                </a:solidFill>
                <a:latin typeface="CircularStd-Black"/>
                <a:cs typeface="CircularStd-Black"/>
              </a:rPr>
              <a:t>de </a:t>
            </a:r>
            <a:r>
              <a:rPr lang="pl-PL" dirty="0" err="1" smtClean="0">
                <a:solidFill>
                  <a:srgbClr val="FFFFFF"/>
                </a:solidFill>
                <a:latin typeface="CircularStd-Black"/>
                <a:cs typeface="CircularStd-Black"/>
              </a:rPr>
              <a:t>giwer.cl</a:t>
            </a:r>
            <a:r>
              <a:rPr lang="pl-P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 </a:t>
            </a:r>
            <a:endParaRPr lang="pl-PL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725" y="3227425"/>
            <a:ext cx="2594890" cy="493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- Potencia sus </a:t>
            </a:r>
            <a:r>
              <a:rPr lang="es-ES_tradnl" dirty="0">
                <a:solidFill>
                  <a:srgbClr val="FFFFFF"/>
                </a:solidFill>
                <a:latin typeface="CircularStd-Black"/>
                <a:cs typeface="CircularStd-Black"/>
              </a:rPr>
              <a:t>marcas</a:t>
            </a:r>
          </a:p>
          <a:p>
            <a:pPr>
              <a:lnSpc>
                <a:spcPct val="70000"/>
              </a:lnSpc>
            </a:pPr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   y </a:t>
            </a:r>
            <a:r>
              <a:rPr lang="es-ES_tradnl" dirty="0">
                <a:solidFill>
                  <a:srgbClr val="FFFFFF"/>
                </a:solidFill>
                <a:latin typeface="CircularStd-Black"/>
                <a:cs typeface="CircularStd-Black"/>
              </a:rPr>
              <a:t>ventas</a:t>
            </a:r>
            <a:endParaRPr lang="pl-PL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672" y="976199"/>
            <a:ext cx="3884838" cy="1214864"/>
            <a:chOff x="4952672" y="1054233"/>
            <a:chExt cx="3884838" cy="1214864"/>
          </a:xfrm>
        </p:grpSpPr>
        <p:sp>
          <p:nvSpPr>
            <p:cNvPr id="5" name="Rectangle 4"/>
            <p:cNvSpPr/>
            <p:nvPr/>
          </p:nvSpPr>
          <p:spPr>
            <a:xfrm>
              <a:off x="5141984" y="1054233"/>
              <a:ext cx="25842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ircularStd-Black"/>
                  <a:cs typeface="CircularStd-Black"/>
                </a:rPr>
                <a:t>MALL PLAZA EGAÑA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672" y="1119974"/>
              <a:ext cx="200592" cy="20059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41984" y="1343129"/>
              <a:ext cx="36955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ircularStd-Black"/>
                  <a:cs typeface="CircularStd-Black"/>
                </a:rPr>
                <a:t>MALL PLAZA LOS DOMINICOS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672" y="1408870"/>
              <a:ext cx="200592" cy="20059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41984" y="1647588"/>
              <a:ext cx="25842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ircularStd-Black"/>
                  <a:cs typeface="CircularStd-Black"/>
                </a:rPr>
                <a:t>MALL PLAZA VESPUCIO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672" y="1713329"/>
              <a:ext cx="200592" cy="20059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141984" y="1930543"/>
              <a:ext cx="25842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ircularStd-Black"/>
                  <a:cs typeface="CircularStd-Black"/>
                </a:rPr>
                <a:t>MALL PLAZA OESTE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672" y="1996284"/>
              <a:ext cx="200592" cy="200592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5028117" y="3969303"/>
            <a:ext cx="3947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PRÓXIMAMENTE</a:t>
            </a:r>
            <a:r>
              <a:rPr lang="pt-BR" sz="1600" dirty="0">
                <a:solidFill>
                  <a:srgbClr val="FFFFFF"/>
                </a:solidFill>
                <a:latin typeface="CircularStd-Black"/>
                <a:cs typeface="CircularStd-Black"/>
              </a:rPr>
              <a:t>…</a:t>
            </a:r>
          </a:p>
          <a:p>
            <a:r>
              <a:rPr lang="pt-BR" sz="1600" dirty="0">
                <a:solidFill>
                  <a:srgbClr val="FFFFFF"/>
                </a:solidFill>
                <a:latin typeface="CircularStd-Black"/>
                <a:cs typeface="CircularStd-Black"/>
              </a:rPr>
              <a:t>ESPACIOS </a:t>
            </a:r>
            <a:r>
              <a:rPr lang="pt-BR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GIWER EN </a:t>
            </a:r>
            <a:r>
              <a:rPr lang="pt-BR" sz="1600" dirty="0">
                <a:solidFill>
                  <a:srgbClr val="FFFFFF"/>
                </a:solidFill>
                <a:latin typeface="CircularStd-Black"/>
                <a:cs typeface="CircularStd-Black"/>
              </a:rPr>
              <a:t>TODO CHILE</a:t>
            </a:r>
            <a:endParaRPr lang="en-US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932" y="2844474"/>
            <a:ext cx="3871310" cy="6851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8117" y="2892258"/>
            <a:ext cx="28311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HOY </a:t>
            </a:r>
            <a:r>
              <a:rPr lang="is-IS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ALCANZA </a:t>
            </a:r>
            <a:r>
              <a:rPr lang="is-I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A MÁS DE</a:t>
            </a:r>
          </a:p>
          <a:p>
            <a:r>
              <a:rPr lang="is-I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3.000.000 DE PERSONAS</a:t>
            </a:r>
            <a:endParaRPr lang="en-US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899" y="260969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2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588"/>
            <a:ext cx="9216764" cy="5198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585" y="1996442"/>
            <a:ext cx="3688555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>
                <a:solidFill>
                  <a:srgbClr val="FFFFFF"/>
                </a:solidFill>
                <a:latin typeface="CircularStd-Black"/>
                <a:cs typeface="CircularStd-Black"/>
              </a:rPr>
              <a:t>ESPACIOS</a:t>
            </a:r>
          </a:p>
          <a:p>
            <a:pPr>
              <a:lnSpc>
                <a:spcPct val="70000"/>
              </a:lnSpc>
            </a:pPr>
            <a:r>
              <a:rPr lang="en-US" sz="3600" dirty="0">
                <a:solidFill>
                  <a:srgbClr val="FFFFFF"/>
                </a:solidFill>
                <a:latin typeface="CircularStd-Black"/>
                <a:cs typeface="CircularStd-Black"/>
              </a:rPr>
              <a:t>COMERCIALES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780" y="451031"/>
            <a:ext cx="4418755" cy="5418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6332" y="451031"/>
            <a:ext cx="3191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FFFFFF"/>
                </a:solidFill>
                <a:latin typeface="CircularStd-Black"/>
                <a:cs typeface="CircularStd-Black"/>
              </a:rPr>
              <a:t>Tu marca puede estar aquí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042" y="855588"/>
            <a:ext cx="4964546" cy="33981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8704" y="4138652"/>
            <a:ext cx="14198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Banner</a:t>
            </a:r>
          </a:p>
          <a:p>
            <a:pPr algn="ctr"/>
            <a:r>
              <a:rPr lang="es-ES_tradnl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Tradicional</a:t>
            </a:r>
            <a:endParaRPr lang="es-ES_tradnl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6474" y="4138736"/>
            <a:ext cx="14198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Producto</a:t>
            </a:r>
          </a:p>
          <a:p>
            <a:pPr algn="ctr"/>
            <a:r>
              <a:rPr lang="es-ES_tradnl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Nativo</a:t>
            </a:r>
            <a:endParaRPr lang="es-ES_tradnl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33629" y="4138736"/>
            <a:ext cx="14198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Banner</a:t>
            </a:r>
          </a:p>
          <a:p>
            <a:pPr algn="ctr"/>
            <a:r>
              <a:rPr lang="es-ES_tradnl" sz="16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Video</a:t>
            </a:r>
            <a:endParaRPr lang="es-ES_tradnl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</p:spTree>
    <p:extLst>
      <p:ext uri="{BB962C8B-B14F-4D97-AF65-F5344CB8AC3E}">
        <p14:creationId xmlns:p14="http://schemas.microsoft.com/office/powerpoint/2010/main" val="105662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467" y="-300063"/>
            <a:ext cx="7050633" cy="5599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4327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814" y="819388"/>
            <a:ext cx="1989083" cy="432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4039" y="869449"/>
            <a:ext cx="2584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WWW.GIWER.CL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039" y="3990283"/>
            <a:ext cx="1989083" cy="432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69095" y="4040344"/>
            <a:ext cx="1601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MALL PLAZA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202" y="2494778"/>
            <a:ext cx="1989083" cy="432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46873" y="2527321"/>
            <a:ext cx="1926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CircularStd-Black"/>
                <a:cs typeface="CircularStd-Black"/>
              </a:rPr>
              <a:t>ESPACIO GIWER </a:t>
            </a:r>
            <a:endParaRPr lang="en-US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656" y="1620364"/>
            <a:ext cx="2554859" cy="62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  <a:latin typeface="CircularStd-Black"/>
                <a:cs typeface="CircularStd-Black"/>
              </a:rPr>
              <a:t>ESPACIOS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FFFFFF"/>
                </a:solidFill>
                <a:latin typeface="CircularStd-Black"/>
                <a:cs typeface="CircularStd-Black"/>
              </a:rPr>
              <a:t>COMERCIALES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68" y="2198516"/>
            <a:ext cx="2243062" cy="4102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7879" y="2206653"/>
            <a:ext cx="1970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FFFFFF"/>
                </a:solidFill>
                <a:latin typeface="CircularStd-Black"/>
                <a:cs typeface="CircularStd-Black"/>
              </a:rPr>
              <a:t>Y también aquí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64" y="2597761"/>
            <a:ext cx="2358963" cy="9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378726" y="446234"/>
            <a:ext cx="7482000" cy="4304987"/>
          </a:xfrm>
          <a:prstGeom prst="roundRect">
            <a:avLst>
              <a:gd name="adj" fmla="val 5439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3236" y="253632"/>
            <a:ext cx="2713698" cy="722240"/>
            <a:chOff x="343236" y="253632"/>
            <a:chExt cx="2713698" cy="722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36" y="253632"/>
              <a:ext cx="2705118" cy="7222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02075" y="320781"/>
              <a:ext cx="2554859" cy="627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ircularStd-Black"/>
                  <a:cs typeface="CircularStd-Black"/>
                </a:rPr>
                <a:t>PROPUESTA</a:t>
              </a:r>
            </a:p>
            <a:p>
              <a:pPr>
                <a:lnSpc>
                  <a:spcPct val="700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ircularStd-Black"/>
                  <a:cs typeface="CircularStd-Black"/>
                </a:rPr>
                <a:t>CLIENTE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607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669517" cy="6446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393" y="2056086"/>
            <a:ext cx="2844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114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63" y="0"/>
            <a:ext cx="1800558" cy="12590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3330" y="1800436"/>
            <a:ext cx="3649381" cy="208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Descubre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Tendencias,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Encuentra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Tu Estilo</a:t>
            </a:r>
            <a:endParaRPr lang="en-US" sz="40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7463" y="3774963"/>
            <a:ext cx="2655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Presentación Comercial</a:t>
            </a:r>
            <a:endParaRPr lang="en-US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</p:spTree>
    <p:extLst>
      <p:ext uri="{BB962C8B-B14F-4D97-AF65-F5344CB8AC3E}">
        <p14:creationId xmlns:p14="http://schemas.microsoft.com/office/powerpoint/2010/main" val="355450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43" y="-1273244"/>
            <a:ext cx="9670401" cy="6446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63" y="0"/>
            <a:ext cx="1800558" cy="12590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3330" y="1800436"/>
            <a:ext cx="3649381" cy="208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Descubre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Tendencias,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Encuentra</a:t>
            </a:r>
          </a:p>
          <a:p>
            <a:pPr>
              <a:lnSpc>
                <a:spcPct val="80000"/>
              </a:lnSpc>
            </a:pPr>
            <a:r>
              <a:rPr lang="es-ES_tradnl" sz="40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Tu Estilo</a:t>
            </a:r>
            <a:endParaRPr lang="en-US" sz="40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7463" y="3774963"/>
            <a:ext cx="2655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Presentación Comercial</a:t>
            </a:r>
            <a:endParaRPr lang="en-US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</p:spTree>
    <p:extLst>
      <p:ext uri="{BB962C8B-B14F-4D97-AF65-F5344CB8AC3E}">
        <p14:creationId xmlns:p14="http://schemas.microsoft.com/office/powerpoint/2010/main" val="355450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90"/>
            <a:ext cx="1185315" cy="284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129" y="-1"/>
            <a:ext cx="9261955" cy="6174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76" y="435673"/>
            <a:ext cx="2224162" cy="3985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345" y="741583"/>
            <a:ext cx="479843" cy="47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345" y="1742700"/>
            <a:ext cx="479843" cy="479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345" y="2754188"/>
            <a:ext cx="479843" cy="479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345" y="3812873"/>
            <a:ext cx="479843" cy="479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38984" y="1137996"/>
            <a:ext cx="1436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Decoración </a:t>
            </a:r>
            <a:endParaRPr lang="en-US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40957" y="2129843"/>
            <a:ext cx="1217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Vestuario </a:t>
            </a:r>
            <a:endParaRPr lang="en-US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1920" y="3137214"/>
            <a:ext cx="1384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Accesorios </a:t>
            </a:r>
            <a:endParaRPr lang="en-US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4588" y="4223338"/>
            <a:ext cx="1059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Zapatos </a:t>
            </a:r>
            <a:endParaRPr lang="en-US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385" y="2348465"/>
            <a:ext cx="1399603" cy="53722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03252" y="2403396"/>
            <a:ext cx="1205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ircularStd-Black"/>
                <a:cs typeface="CircularStd-Black"/>
              </a:rPr>
              <a:t>Compran</a:t>
            </a:r>
            <a:endParaRPr lang="en-US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080" y="44020"/>
            <a:ext cx="1148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CONTEXTO</a:t>
            </a:r>
            <a:endParaRPr lang="en-US" sz="12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1505" y="973405"/>
            <a:ext cx="2398011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 smtClean="0">
                <a:latin typeface="CircularStd-Black"/>
                <a:cs typeface="CircularStd-Black"/>
              </a:rPr>
              <a:t>COMPRA</a:t>
            </a:r>
          </a:p>
          <a:p>
            <a:pPr>
              <a:lnSpc>
                <a:spcPct val="70000"/>
              </a:lnSpc>
            </a:pPr>
            <a:r>
              <a:rPr lang="en-US" sz="3600" dirty="0" smtClean="0">
                <a:latin typeface="CircularStd-Black"/>
                <a:cs typeface="CircularStd-Black"/>
              </a:rPr>
              <a:t>ONLINE</a:t>
            </a:r>
            <a:endParaRPr lang="en-US" sz="3600" dirty="0">
              <a:latin typeface="CircularStd-Black"/>
              <a:cs typeface="CircularStd-Blac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836" y="1722176"/>
            <a:ext cx="208958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latin typeface="CircularStd-Black"/>
                <a:cs typeface="CircularStd-Black"/>
              </a:rPr>
              <a:t>La tendencia donde</a:t>
            </a:r>
          </a:p>
          <a:p>
            <a:r>
              <a:rPr lang="es-ES_tradnl" sz="1600" dirty="0" smtClean="0">
                <a:latin typeface="CircularStd-Black"/>
                <a:cs typeface="CircularStd-Black"/>
              </a:rPr>
              <a:t>mandan las mujeres</a:t>
            </a:r>
            <a:endParaRPr lang="en-US" sz="1600" dirty="0">
              <a:latin typeface="CircularStd-Black"/>
              <a:cs typeface="CircularStd-Blac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6836" y="1942098"/>
            <a:ext cx="25139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smtClean="0">
                <a:solidFill>
                  <a:srgbClr val="FC4987"/>
                </a:solidFill>
                <a:latin typeface="CircularStd-Black"/>
                <a:cs typeface="CircularStd-Black"/>
              </a:rPr>
              <a:t>60% </a:t>
            </a:r>
            <a:endParaRPr lang="en-US" sz="8800" dirty="0">
              <a:solidFill>
                <a:srgbClr val="FC4987"/>
              </a:solidFill>
              <a:latin typeface="CircularStd-Black"/>
              <a:cs typeface="CircularStd-Blac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8809" y="3171338"/>
            <a:ext cx="1394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ircularStd-Black"/>
                <a:cs typeface="CircularStd-Black"/>
              </a:rPr>
              <a:t>DE LAS COMPRAS</a:t>
            </a:r>
          </a:p>
          <a:p>
            <a:r>
              <a:rPr lang="en-US" sz="1000" dirty="0" smtClean="0">
                <a:latin typeface="CircularStd-Black"/>
                <a:cs typeface="CircularStd-Black"/>
              </a:rPr>
              <a:t>POR INTERNET</a:t>
            </a:r>
            <a:endParaRPr lang="en-US" sz="1000" dirty="0">
              <a:latin typeface="CircularStd-Black"/>
              <a:cs typeface="CircularStd-Black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8809" y="3565152"/>
            <a:ext cx="21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smtClean="0">
                <a:latin typeface="CircularStd-Book"/>
                <a:cs typeface="CircularStd-Book"/>
              </a:rPr>
              <a:t>Las realizan mujeres</a:t>
            </a:r>
          </a:p>
          <a:p>
            <a:r>
              <a:rPr lang="es-ES_tradnl" sz="1200" dirty="0" smtClean="0">
                <a:latin typeface="CircularStd-Book"/>
                <a:cs typeface="CircularStd-Book"/>
              </a:rPr>
              <a:t>entre 19 y 35 años según</a:t>
            </a:r>
          </a:p>
          <a:p>
            <a:r>
              <a:rPr lang="es-ES_tradnl" sz="1200" dirty="0" err="1" smtClean="0">
                <a:latin typeface="CircularStd-Book"/>
                <a:cs typeface="CircularStd-Book"/>
              </a:rPr>
              <a:t>Comscore</a:t>
            </a:r>
            <a:r>
              <a:rPr lang="es-ES_tradnl" sz="1200" dirty="0" smtClean="0">
                <a:latin typeface="CircularStd-Book"/>
                <a:cs typeface="CircularStd-Book"/>
              </a:rPr>
              <a:t>. </a:t>
            </a:r>
            <a:endParaRPr lang="en-US" sz="1200" dirty="0">
              <a:latin typeface="CircularStd-Book"/>
              <a:cs typeface="CircularStd-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4739638"/>
            <a:ext cx="3930650" cy="2286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0556" y="4642319"/>
            <a:ext cx="4350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800" dirty="0">
              <a:solidFill>
                <a:srgbClr val="FFFFFF"/>
              </a:solidFill>
            </a:endParaRPr>
          </a:p>
          <a:p>
            <a:r>
              <a:rPr lang="es-ES_tradnl" sz="600" dirty="0">
                <a:solidFill>
                  <a:srgbClr val="FFFFFF"/>
                </a:solidFill>
              </a:rPr>
              <a:t>http://</a:t>
            </a:r>
            <a:r>
              <a:rPr lang="es-ES_tradnl" sz="600" dirty="0" err="1">
                <a:solidFill>
                  <a:srgbClr val="FFFFFF"/>
                </a:solidFill>
              </a:rPr>
              <a:t>www.biut.cl</a:t>
            </a:r>
            <a:r>
              <a:rPr lang="es-ES_tradnl" sz="600" dirty="0">
                <a:solidFill>
                  <a:srgbClr val="FFFFFF"/>
                </a:solidFill>
              </a:rPr>
              <a:t>/home/2013/03/comprar-online-la-tendencia-en-crecimiento-donde-mandan-las-mujeres/</a:t>
            </a:r>
            <a:endParaRPr lang="en-US" sz="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2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57" y="-540174"/>
            <a:ext cx="3975279" cy="5962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-1"/>
            <a:ext cx="5257800" cy="5172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6424" y="2158507"/>
            <a:ext cx="2735768" cy="8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32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Tendencias</a:t>
            </a:r>
          </a:p>
          <a:p>
            <a:pPr algn="ctr">
              <a:lnSpc>
                <a:spcPct val="80000"/>
              </a:lnSpc>
            </a:pPr>
            <a:r>
              <a:rPr lang="es-ES_tradnl" sz="32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E-</a:t>
            </a:r>
            <a:r>
              <a:rPr lang="es-ES_tradnl" sz="3200" dirty="0" err="1" smtClean="0">
                <a:solidFill>
                  <a:schemeClr val="bg1"/>
                </a:solidFill>
                <a:latin typeface="CircularStd-Black"/>
                <a:cs typeface="CircularStd-Black"/>
              </a:rPr>
              <a:t>commerce</a:t>
            </a:r>
            <a:r>
              <a:rPr lang="es-ES_tradnl" sz="32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 </a:t>
            </a:r>
            <a:endParaRPr lang="en-US" sz="32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98"/>
            <a:ext cx="1185315" cy="284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80" y="44020"/>
            <a:ext cx="1148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16617A"/>
                </a:solidFill>
                <a:latin typeface="CircularStd-Black"/>
                <a:cs typeface="CircularStd-Black"/>
              </a:rPr>
              <a:t>CONTEXTO</a:t>
            </a:r>
            <a:endParaRPr lang="en-US" sz="1200" dirty="0">
              <a:solidFill>
                <a:srgbClr val="16617A"/>
              </a:solidFill>
              <a:latin typeface="CircularStd-Black"/>
              <a:cs typeface="CircularStd-Blac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998369"/>
            <a:ext cx="162726" cy="1627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64582" y="887892"/>
            <a:ext cx="1828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Smart consumer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1378405"/>
            <a:ext cx="162726" cy="16272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64582" y="1267928"/>
            <a:ext cx="18737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Compras a través</a:t>
            </a:r>
          </a:p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del móvil 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1972502"/>
            <a:ext cx="162726" cy="16272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464582" y="1862025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err="1" smtClean="0">
                <a:solidFill>
                  <a:schemeClr val="bg1"/>
                </a:solidFill>
                <a:latin typeface="CircularStd-Black"/>
                <a:cs typeface="CircularStd-Black"/>
              </a:rPr>
              <a:t>ePayment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2398380"/>
            <a:ext cx="162726" cy="16272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464582" y="2287903"/>
            <a:ext cx="2454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Compras más sencillas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2870896"/>
            <a:ext cx="162726" cy="16272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464582" y="2760419"/>
            <a:ext cx="2691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Envíos rápidos y flexibles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3295036"/>
            <a:ext cx="162726" cy="16272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464582" y="3184559"/>
            <a:ext cx="3396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  <a:latin typeface="CircularStd-Black"/>
                <a:cs typeface="CircularStd-Black"/>
              </a:rPr>
              <a:t>Éxito</a:t>
            </a:r>
            <a:r>
              <a:rPr lang="it-IT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 del Black </a:t>
            </a:r>
            <a:r>
              <a:rPr lang="it-IT" sz="1600" dirty="0" err="1" smtClean="0">
                <a:solidFill>
                  <a:schemeClr val="bg1"/>
                </a:solidFill>
                <a:latin typeface="CircularStd-Black"/>
                <a:cs typeface="CircularStd-Black"/>
              </a:rPr>
              <a:t>Friday</a:t>
            </a:r>
            <a:r>
              <a:rPr lang="it-IT" sz="1600" dirty="0">
                <a:solidFill>
                  <a:schemeClr val="bg1"/>
                </a:solidFill>
                <a:latin typeface="CircularStd-Black"/>
                <a:cs typeface="CircularStd-Black"/>
              </a:rPr>
              <a:t> </a:t>
            </a:r>
            <a:r>
              <a:rPr lang="it-IT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y </a:t>
            </a:r>
            <a:r>
              <a:rPr lang="it-IT" sz="1600" dirty="0" err="1" smtClean="0">
                <a:solidFill>
                  <a:schemeClr val="bg1"/>
                </a:solidFill>
                <a:latin typeface="CircularStd-Black"/>
                <a:cs typeface="CircularStd-Black"/>
              </a:rPr>
              <a:t>Ciberday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99" y="3741353"/>
            <a:ext cx="162726" cy="16272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464582" y="3630876"/>
            <a:ext cx="8648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ircularStd-Black"/>
                <a:cs typeface="CircularStd-Black"/>
              </a:rPr>
              <a:t>Ahorro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525" y="4760486"/>
            <a:ext cx="4200475" cy="169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4561" y="4746298"/>
            <a:ext cx="40474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" dirty="0">
                <a:solidFill>
                  <a:srgbClr val="16617A"/>
                </a:solidFill>
              </a:rPr>
              <a:t>http://</a:t>
            </a:r>
            <a:r>
              <a:rPr lang="es-ES_tradnl" sz="600" dirty="0" err="1">
                <a:solidFill>
                  <a:srgbClr val="16617A"/>
                </a:solidFill>
              </a:rPr>
              <a:t>www.america-retail.com</a:t>
            </a:r>
            <a:r>
              <a:rPr lang="es-ES_tradnl" sz="600" dirty="0">
                <a:solidFill>
                  <a:srgbClr val="16617A"/>
                </a:solidFill>
              </a:rPr>
              <a:t>/estudios-consumidores/estudios-tendencias-del-e-commerce-para-el-2018/</a:t>
            </a:r>
            <a:endParaRPr lang="en-US" sz="600" dirty="0">
              <a:solidFill>
                <a:srgbClr val="16617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193" y="594732"/>
            <a:ext cx="2091429" cy="37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20"/>
            <a:ext cx="1093434" cy="299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80" y="44020"/>
            <a:ext cx="1148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ircularStd-Black"/>
                <a:cs typeface="CircularStd-Black"/>
              </a:rPr>
              <a:t>CONTEXTO</a:t>
            </a:r>
            <a:endParaRPr lang="en-US" sz="12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428" y="2067446"/>
            <a:ext cx="2735768" cy="8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32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E-commerce</a:t>
            </a:r>
          </a:p>
          <a:p>
            <a:pPr algn="ctr">
              <a:lnSpc>
                <a:spcPct val="80000"/>
              </a:lnSpc>
            </a:pPr>
            <a:r>
              <a:rPr lang="fr-FR" sz="32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en Chile</a:t>
            </a:r>
            <a:endParaRPr lang="en-US" sz="3200" dirty="0">
              <a:solidFill>
                <a:srgbClr val="000000"/>
              </a:solidFill>
              <a:latin typeface="CircularStd-Black"/>
              <a:cs typeface="CircularStd-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4582" y="704757"/>
            <a:ext cx="193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Alza sostenida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64582" y="975978"/>
            <a:ext cx="30516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El 2017 se registró un crecimiento del 20%.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25" y="893721"/>
            <a:ext cx="140757" cy="1407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64582" y="1327331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Gran desafío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64583" y="1598552"/>
            <a:ext cx="2171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Entregar soluciones robustas </a:t>
            </a:r>
          </a:p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y seguras a los usuarios.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25" y="1516295"/>
            <a:ext cx="140757" cy="1407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64582" y="2063907"/>
            <a:ext cx="1533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Cifras 2018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4583" y="2335128"/>
            <a:ext cx="23710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Según la cámara de comercio de</a:t>
            </a:r>
          </a:p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Chile llegaría a los USD$5.000.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25" y="2252871"/>
            <a:ext cx="140757" cy="1407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464582" y="2894006"/>
            <a:ext cx="298025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0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Boom de ferias que</a:t>
            </a:r>
          </a:p>
          <a:p>
            <a:pPr>
              <a:lnSpc>
                <a:spcPct val="70000"/>
              </a:lnSpc>
            </a:pPr>
            <a:r>
              <a:rPr lang="es-ES_tradnl" sz="20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complementa lo digital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64583" y="3326488"/>
            <a:ext cx="31206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Aumento en las ventas, ven el producto físico y luego lo compran o viceversa.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25" y="2964102"/>
            <a:ext cx="140757" cy="1407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64582" y="3832018"/>
            <a:ext cx="203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rgbClr val="000000"/>
                </a:solidFill>
                <a:latin typeface="CircularStd-Black"/>
                <a:cs typeface="CircularStd-Black"/>
              </a:rPr>
              <a:t>Omnicanalidad</a:t>
            </a:r>
            <a:r>
              <a:rPr lang="es-ES_tradnl" sz="20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583" y="4103239"/>
            <a:ext cx="23710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Compran en línea y retiran en tienda.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25" y="3962482"/>
            <a:ext cx="140757" cy="140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25" y="4852517"/>
            <a:ext cx="3828373" cy="183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4582" y="4843698"/>
            <a:ext cx="294404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" dirty="0" err="1">
                <a:solidFill>
                  <a:schemeClr val="bg1"/>
                </a:solidFill>
              </a:rPr>
              <a:t>https</a:t>
            </a:r>
            <a:r>
              <a:rPr lang="es-ES_tradnl" sz="600" dirty="0">
                <a:solidFill>
                  <a:schemeClr val="bg1"/>
                </a:solidFill>
              </a:rPr>
              <a:t>://</a:t>
            </a:r>
            <a:r>
              <a:rPr lang="es-ES_tradnl" sz="600" dirty="0" err="1">
                <a:solidFill>
                  <a:schemeClr val="bg1"/>
                </a:solidFill>
              </a:rPr>
              <a:t>www.ida.cl</a:t>
            </a:r>
            <a:r>
              <a:rPr lang="es-ES_tradnl" sz="600" dirty="0">
                <a:solidFill>
                  <a:schemeClr val="bg1"/>
                </a:solidFill>
              </a:rPr>
              <a:t>/blog/experiencia-de-usuario/e-commerce-tendencias-en-2018/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323" y="343024"/>
            <a:ext cx="2309121" cy="41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35" y="415049"/>
            <a:ext cx="2237031" cy="4080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6248" y="939869"/>
            <a:ext cx="32603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Marketplace</a:t>
            </a:r>
            <a:endParaRPr lang="en-US" sz="3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48" y="1557336"/>
            <a:ext cx="30873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Un nuevo modelo de negocios</a:t>
            </a:r>
          </a:p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a nivel global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248" y="2057445"/>
            <a:ext cx="3620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Son centros comerciales online muy variados, muchos</a:t>
            </a:r>
          </a:p>
          <a:p>
            <a:r>
              <a:rPr lang="es-ES_tradnl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de estos especializados.</a:t>
            </a:r>
            <a:endParaRPr lang="en-US" sz="10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98"/>
            <a:ext cx="1185315" cy="28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80" y="44020"/>
            <a:ext cx="1148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16617A"/>
                </a:solidFill>
                <a:latin typeface="CircularStd-Black"/>
                <a:cs typeface="CircularStd-Black"/>
              </a:rPr>
              <a:t>CONTEXTO</a:t>
            </a:r>
            <a:endParaRPr lang="en-US" sz="1200" dirty="0">
              <a:solidFill>
                <a:srgbClr val="16617A"/>
              </a:solidFill>
              <a:latin typeface="CircularStd-Black"/>
              <a:cs typeface="CircularStd-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248" y="2615669"/>
            <a:ext cx="1189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Funcionan 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248" y="2813437"/>
            <a:ext cx="3620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porque definen muy bien a su público con una</a:t>
            </a:r>
          </a:p>
          <a:p>
            <a:r>
              <a:rPr lang="es-ES_tradnl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oferta adaptada.</a:t>
            </a:r>
            <a:endParaRPr lang="en-US" sz="10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6248" y="3335338"/>
            <a:ext cx="24293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Permite a los grandes y</a:t>
            </a:r>
          </a:p>
          <a:p>
            <a:r>
              <a:rPr lang="es-ES_tradnl" sz="1600" dirty="0" smtClean="0">
                <a:solidFill>
                  <a:schemeClr val="bg1"/>
                </a:solidFill>
                <a:latin typeface="CircularStd-Black"/>
                <a:cs typeface="CircularStd-Black"/>
              </a:rPr>
              <a:t>pequeños vendedores </a:t>
            </a:r>
            <a:endParaRPr lang="en-US" sz="1600" dirty="0">
              <a:solidFill>
                <a:schemeClr val="bg1"/>
              </a:solidFill>
              <a:latin typeface="CircularStd-Black"/>
              <a:cs typeface="CircularStd-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6248" y="3835447"/>
            <a:ext cx="3620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subir sus propios productos, y beneficiarse del tráfico y</a:t>
            </a:r>
          </a:p>
          <a:p>
            <a:r>
              <a:rPr lang="es-ES_tradnl" sz="10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potenciales clientes que les pueda llevar el propio sitio.</a:t>
            </a:r>
            <a:endParaRPr lang="en-US" sz="10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</p:spTree>
    <p:extLst>
      <p:ext uri="{BB962C8B-B14F-4D97-AF65-F5344CB8AC3E}">
        <p14:creationId xmlns:p14="http://schemas.microsoft.com/office/powerpoint/2010/main" val="363882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347" y="-18954"/>
            <a:ext cx="4009697" cy="523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181" y="114642"/>
            <a:ext cx="2426288" cy="566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524" y="2133893"/>
            <a:ext cx="2398011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pt-BR" sz="3600" dirty="0">
                <a:solidFill>
                  <a:srgbClr val="FFFFFF"/>
                </a:solidFill>
                <a:latin typeface="CircularStd-Black"/>
                <a:cs typeface="CircularStd-Black"/>
              </a:rPr>
              <a:t>¿QUÉ ES</a:t>
            </a:r>
          </a:p>
          <a:p>
            <a:pPr>
              <a:lnSpc>
                <a:spcPct val="70000"/>
              </a:lnSpc>
            </a:pPr>
            <a:r>
              <a:rPr lang="pt-BR" sz="3600" dirty="0">
                <a:solidFill>
                  <a:srgbClr val="FFFFFF"/>
                </a:solidFill>
                <a:latin typeface="CircularStd-Black"/>
                <a:cs typeface="CircularStd-Black"/>
              </a:rPr>
              <a:t>  GIWER? </a:t>
            </a:r>
            <a:endParaRPr lang="en-US" sz="3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1738" y="184964"/>
            <a:ext cx="23980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 err="1">
                <a:solidFill>
                  <a:srgbClr val="FFFFFF"/>
                </a:solidFill>
                <a:latin typeface="CircularStd-Black"/>
                <a:cs typeface="CircularStd-Black"/>
              </a:rPr>
              <a:t>GIWER.cl</a:t>
            </a:r>
            <a:endParaRPr lang="en-US" sz="3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5600" y="2010416"/>
            <a:ext cx="3633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Único </a:t>
            </a:r>
            <a:r>
              <a:rPr lang="es-ES_tradnl" sz="1400" dirty="0" err="1">
                <a:solidFill>
                  <a:srgbClr val="000000"/>
                </a:solidFill>
                <a:latin typeface="CircularStd-Black"/>
                <a:cs typeface="CircularStd-Black"/>
              </a:rPr>
              <a:t>marketplace</a:t>
            </a:r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de moda</a:t>
            </a:r>
          </a:p>
          <a:p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mujer creado </a:t>
            </a:r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para los </a:t>
            </a:r>
            <a:r>
              <a:rPr lang="es-ES_tradnl" sz="1400" dirty="0" smtClean="0">
                <a:solidFill>
                  <a:srgbClr val="000000"/>
                </a:solidFill>
                <a:latin typeface="CircularStd-Book"/>
                <a:cs typeface="CircularStd-Book"/>
              </a:rPr>
              <a:t>emprendedores,</a:t>
            </a:r>
            <a:endParaRPr lang="es-ES_tradnl" sz="1400" dirty="0">
              <a:solidFill>
                <a:srgbClr val="000000"/>
              </a:solidFill>
              <a:latin typeface="CircularStd-Book"/>
              <a:cs typeface="CircularStd-Book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ircularStd-Book"/>
                <a:cs typeface="CircularStd-Book"/>
              </a:rPr>
              <a:t>donde muestran sus colecciones y</a:t>
            </a:r>
          </a:p>
          <a:p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nuevos </a:t>
            </a:r>
            <a:r>
              <a:rPr lang="es-ES_tradnl" sz="1400" dirty="0" smtClean="0">
                <a:solidFill>
                  <a:srgbClr val="000000"/>
                </a:solidFill>
                <a:latin typeface="CircularStd-Black"/>
                <a:cs typeface="CircularStd-Black"/>
              </a:rPr>
              <a:t>productos diariamente</a:t>
            </a:r>
            <a:r>
              <a:rPr lang="es-ES_tradnl" sz="1400" dirty="0">
                <a:solidFill>
                  <a:srgbClr val="000000"/>
                </a:solidFill>
                <a:latin typeface="CircularStd-Black"/>
                <a:cs typeface="CircularStd-Black"/>
              </a:rPr>
              <a:t>.</a:t>
            </a:r>
            <a:endParaRPr lang="es-ES_tradnl" sz="1400" dirty="0" smtClean="0">
              <a:solidFill>
                <a:srgbClr val="000000"/>
              </a:solidFill>
              <a:latin typeface="CircularStd-Black"/>
              <a:cs typeface="CircularStd-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43" y="785746"/>
            <a:ext cx="1943214" cy="34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0" y="-1"/>
            <a:ext cx="4868568" cy="6098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9" y="1728463"/>
            <a:ext cx="2396100" cy="5595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169" y="1797609"/>
            <a:ext cx="23980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 err="1">
                <a:solidFill>
                  <a:srgbClr val="FFFFFF"/>
                </a:solidFill>
                <a:latin typeface="CircularStd-Black"/>
                <a:cs typeface="CircularStd-Black"/>
              </a:rPr>
              <a:t>GIWER.cl</a:t>
            </a:r>
            <a:endParaRPr lang="en-US" sz="3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249" y="2402445"/>
            <a:ext cx="3500934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is-IS" sz="3600" dirty="0">
                <a:solidFill>
                  <a:srgbClr val="FFFFFF"/>
                </a:solidFill>
                <a:latin typeface="CircularStd-Black"/>
                <a:cs typeface="CircularStd-Black"/>
              </a:rPr>
              <a:t>¿CÓMO</a:t>
            </a:r>
          </a:p>
          <a:p>
            <a:pPr>
              <a:lnSpc>
                <a:spcPct val="70000"/>
              </a:lnSpc>
            </a:pPr>
            <a:r>
              <a:rPr lang="is-IS" sz="3600" dirty="0">
                <a:solidFill>
                  <a:srgbClr val="FFFFFF"/>
                </a:solidFill>
                <a:latin typeface="CircularStd-Black"/>
                <a:cs typeface="CircularStd-Black"/>
              </a:rPr>
              <a:t>  FUNCIONA?</a:t>
            </a:r>
            <a:endParaRPr lang="en-US" sz="3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67" y="0"/>
            <a:ext cx="5179634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8134" y="713239"/>
            <a:ext cx="35009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800" dirty="0">
                <a:solidFill>
                  <a:srgbClr val="FFFFFF"/>
                </a:solidFill>
                <a:latin typeface="CircularStd-Black"/>
                <a:cs typeface="CircularStd-Black"/>
              </a:rPr>
              <a:t>Usuarios </a:t>
            </a:r>
            <a:endParaRPr lang="is-IS" sz="28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8134" y="1028579"/>
            <a:ext cx="36201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FFFFFF"/>
                </a:solidFill>
                <a:latin typeface="CircularStd-Book"/>
                <a:cs typeface="CircularStd-Book"/>
              </a:rPr>
              <a:t>Ingresan mujeres de todas</a:t>
            </a:r>
          </a:p>
          <a:p>
            <a:r>
              <a:rPr lang="es-ES_tradnl" sz="1600" dirty="0">
                <a:solidFill>
                  <a:srgbClr val="FFFFFF"/>
                </a:solidFill>
                <a:latin typeface="CircularStd-Book"/>
                <a:cs typeface="CircularStd-Book"/>
              </a:rPr>
              <a:t>las edades que </a:t>
            </a:r>
            <a:r>
              <a:rPr lang="es-ES_tradnl" sz="16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buscan moda</a:t>
            </a:r>
            <a:r>
              <a:rPr lang="es-ES_tradnl" sz="1600" dirty="0">
                <a:solidFill>
                  <a:srgbClr val="FFFFFF"/>
                </a:solidFill>
                <a:latin typeface="CircularStd-Book"/>
                <a:cs typeface="CircularStd-Book"/>
              </a:rPr>
              <a:t>.</a:t>
            </a:r>
            <a:endParaRPr lang="en-US" sz="16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097" y="4070973"/>
            <a:ext cx="4392296" cy="740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405" y="3841294"/>
            <a:ext cx="1150979" cy="11509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92171" y="4196615"/>
            <a:ext cx="4004222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+ 500.000 VISITAS MENSUALES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  <a:latin typeface="CircularStd-Black"/>
                <a:cs typeface="CircularStd-Black"/>
              </a:rPr>
              <a:t>+ 130.000 USUARIOS REGISTRADOS</a:t>
            </a:r>
            <a:endParaRPr lang="is-IS" sz="16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8134" y="2313412"/>
            <a:ext cx="35009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2800" dirty="0">
                <a:solidFill>
                  <a:srgbClr val="FFFFFF"/>
                </a:solidFill>
                <a:latin typeface="CircularStd-Black"/>
                <a:cs typeface="CircularStd-Black"/>
              </a:rPr>
              <a:t>Tiendas</a:t>
            </a:r>
            <a:endParaRPr lang="is-IS" sz="2800" dirty="0">
              <a:solidFill>
                <a:srgbClr val="FFFFFF"/>
              </a:solidFill>
              <a:latin typeface="CircularStd-Black"/>
              <a:cs typeface="CircularStd-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8134" y="2628752"/>
            <a:ext cx="36201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Emprendedores que ofrecen</a:t>
            </a:r>
          </a:p>
          <a:p>
            <a:r>
              <a:rPr lang="es-ES_tradnl" sz="16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diversos productos de </a:t>
            </a:r>
            <a:r>
              <a:rPr lang="es-ES_tradnl" sz="1600" dirty="0">
                <a:solidFill>
                  <a:srgbClr val="FFFFFF"/>
                </a:solidFill>
                <a:latin typeface="CircularStd-Book"/>
                <a:cs typeface="CircularStd-Book"/>
              </a:rPr>
              <a:t>moda </a:t>
            </a:r>
            <a:r>
              <a:rPr lang="es-ES_tradnl" sz="1600" dirty="0" smtClean="0">
                <a:solidFill>
                  <a:srgbClr val="FFFFFF"/>
                </a:solidFill>
                <a:latin typeface="CircularStd-Book"/>
                <a:cs typeface="CircularStd-Book"/>
              </a:rPr>
              <a:t>mujer. </a:t>
            </a:r>
            <a:endParaRPr lang="en-US" sz="1600" dirty="0">
              <a:solidFill>
                <a:srgbClr val="FFFFFF"/>
              </a:solidFill>
              <a:latin typeface="CircularStd-Book"/>
              <a:cs typeface="CircularStd-Book"/>
            </a:endParaRPr>
          </a:p>
        </p:txBody>
      </p:sp>
    </p:spTree>
    <p:extLst>
      <p:ext uri="{BB962C8B-B14F-4D97-AF65-F5344CB8AC3E}">
        <p14:creationId xmlns:p14="http://schemas.microsoft.com/office/powerpoint/2010/main" val="105662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552</Words>
  <Application>Microsoft Macintosh PowerPoint</Application>
  <PresentationFormat>On-screen Show (16:9)</PresentationFormat>
  <Paragraphs>147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Don Bigote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 Alvarez</dc:creator>
  <cp:lastModifiedBy>Macarena</cp:lastModifiedBy>
  <cp:revision>58</cp:revision>
  <dcterms:created xsi:type="dcterms:W3CDTF">2018-04-19T19:52:33Z</dcterms:created>
  <dcterms:modified xsi:type="dcterms:W3CDTF">2020-09-14T17:51:07Z</dcterms:modified>
</cp:coreProperties>
</file>